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8" r:id="rId9"/>
    <p:sldId id="270" r:id="rId10"/>
    <p:sldId id="271" r:id="rId11"/>
    <p:sldId id="274" r:id="rId12"/>
    <p:sldId id="276" r:id="rId13"/>
    <p:sldId id="278" r:id="rId14"/>
    <p:sldId id="272" r:id="rId15"/>
    <p:sldId id="280" r:id="rId16"/>
    <p:sldId id="282" r:id="rId17"/>
    <p:sldId id="284" r:id="rId18"/>
    <p:sldId id="286" r:id="rId19"/>
    <p:sldId id="288" r:id="rId20"/>
    <p:sldId id="290" r:id="rId21"/>
    <p:sldId id="2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03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659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02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160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3139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1696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439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2995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1334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5021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46E7103-4FB1-41D3-AF66-A620AA09B46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0019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E7103-4FB1-41D3-AF66-A620AA09B46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097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proedu.uni.lodz.pl/wp-content/uploads/2012/03/Projekt-LINK_Program-szkolenia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palnia.pl/kopalnia-wiedzy/rodzaje-spotkan-sluzbowych-czy-znasz-wszystkie-typy-9rgf" TargetMode="External"/><Relationship Id="rId2" Type="http://schemas.openxmlformats.org/officeDocument/2006/relationships/hyperlink" Target="https://kalkulatory.gofin.pl/Kalkulator-krajowa-podroz-sluzbowa,1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www.isoft.biz.pl/aktualnosci/kursy-zawodowe-a-szkolenia-roznice-i-podobienstw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8431" y="723921"/>
            <a:ext cx="8907717" cy="2541431"/>
          </a:xfrm>
        </p:spPr>
        <p:txBody>
          <a:bodyPr>
            <a:normAutofit/>
          </a:bodyPr>
          <a:lstStyle/>
          <a:p>
            <a:r>
              <a:rPr lang="pl-PL" sz="4900" b="1" dirty="0">
                <a:solidFill>
                  <a:srgbClr val="C00000"/>
                </a:solidFill>
              </a:rPr>
              <a:t>podróż służbowa – potrafię zorganizować!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98431" y="3602695"/>
            <a:ext cx="8907717" cy="1889882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Bahnschrift" panose="020B0502040204020203" pitchFamily="34" charset="0"/>
              </a:rPr>
              <a:t>WEBQUEST JEST PRZEZNACZONY </a:t>
            </a:r>
          </a:p>
          <a:p>
            <a:r>
              <a:rPr lang="pl-PL" sz="2200" b="1" dirty="0">
                <a:latin typeface="Bahnschrift" panose="020B0502040204020203" pitchFamily="34" charset="0"/>
              </a:rPr>
              <a:t>DLA KLAS SZKOŁY POLICEALNEJ O KIERUNKU ADMINISTRACYJNYM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3736" y="1"/>
            <a:ext cx="3518263" cy="2455818"/>
          </a:xfrm>
          <a:prstGeom prst="rect">
            <a:avLst/>
          </a:prstGeom>
        </p:spPr>
      </p:pic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20" y="30353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616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3). Dokonajcie wyboru hotelu o dogodnej lokalizacji względem miejsca szkolenia. Ustalcie koszt pobytu pracownika. Pomocne będą dla Was wskazane źródła internetowe.</a:t>
            </a:r>
          </a:p>
          <a:p>
            <a:pPr marL="0" indent="0">
              <a:buNone/>
            </a:pPr>
            <a:endParaRPr lang="pl-PL" sz="2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4760" y="3874989"/>
            <a:ext cx="3458803" cy="17533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016" y="3874990"/>
            <a:ext cx="2534195" cy="17533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7112" y="3874990"/>
            <a:ext cx="3494314" cy="175333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9646" y="0"/>
            <a:ext cx="3252654" cy="1628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513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4). Pomóżcie pracownikowi wypełnić formularz </a:t>
            </a:r>
            <a:r>
              <a:rPr lang="pl-PL" sz="2600" b="1" dirty="0"/>
              <a:t>„Polecenie wyjazdu służbowego” </a:t>
            </a:r>
            <a:r>
              <a:rPr lang="pl-PL" sz="2600" dirty="0"/>
              <a:t>z podanym terminem, miejscem i celem wyjazdu (strona </a:t>
            </a:r>
            <a:r>
              <a:rPr lang="pl-PL" sz="2600" dirty="0">
                <a:latin typeface="Arial Black" panose="020B0A04020102020204" pitchFamily="34" charset="0"/>
              </a:rPr>
              <a:t>1</a:t>
            </a:r>
            <a:r>
              <a:rPr lang="pl-PL" sz="2600" dirty="0"/>
              <a:t> w formularzu). Wzór dokumentu znajdziecie w podanych zasobach internetowych.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7393" y="3741038"/>
            <a:ext cx="4767944" cy="220256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8976" y="113944"/>
            <a:ext cx="4040315" cy="1568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06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2015732"/>
            <a:ext cx="986085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5). Dokonajcie rozliczenia kosztów podróży krajowej tuż po zakończeniu tej podróży przez pracownika (po jego powrocie).  W tym celu odszukajcie w Internecie </a:t>
            </a:r>
            <a:r>
              <a:rPr lang="pl-PL" sz="2600" b="1" dirty="0"/>
              <a:t>„Kalkulator krajowej podróży służbowej” </a:t>
            </a:r>
            <a:r>
              <a:rPr lang="pl-PL" sz="2600" dirty="0"/>
              <a:t>i</a:t>
            </a:r>
            <a:r>
              <a:rPr lang="pl-PL" sz="2600" b="1" dirty="0"/>
              <a:t> </a:t>
            </a:r>
            <a:r>
              <a:rPr lang="pl-PL" sz="2600" dirty="0"/>
              <a:t>wypełnijcie zamieszczony formularz. W rozliczeniu należy uwzględnić ceny wszystkich biletów za przejazd i koszt pobytu w hotelu (rachunek za pobyt). Pracownik przed udaniem się w podróż nie pobrał żadnej zaliczki.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4659" y="146948"/>
            <a:ext cx="4820195" cy="1551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350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2015732"/>
            <a:ext cx="9860855" cy="34506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800" b="1" u="sng" dirty="0">
                <a:solidFill>
                  <a:srgbClr val="C00000"/>
                </a:solidFill>
                <a:hlinkClick r:id="rId2"/>
              </a:rPr>
              <a:t>proedu.uni.lodz.pl › Projekt-</a:t>
            </a:r>
            <a:r>
              <a:rPr lang="pl-PL" sz="2800" b="1" u="sng" dirty="0" err="1">
                <a:solidFill>
                  <a:srgbClr val="C00000"/>
                </a:solidFill>
                <a:hlinkClick r:id="rId2"/>
              </a:rPr>
              <a:t>LINK_Program</a:t>
            </a:r>
            <a:r>
              <a:rPr lang="pl-PL" sz="2800" b="1" u="sng" dirty="0">
                <a:solidFill>
                  <a:srgbClr val="C00000"/>
                </a:solidFill>
                <a:hlinkClick r:id="rId2"/>
              </a:rPr>
              <a:t>-szkolenia</a:t>
            </a:r>
            <a:endParaRPr lang="pl-PL" sz="2800" b="1" dirty="0">
              <a:solidFill>
                <a:srgbClr val="C00000"/>
              </a:solidFill>
              <a:hlinkClick r:id="rId2"/>
            </a:endParaRPr>
          </a:p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http://www.spec-bhp.pl/Szkolenia_BHP_Ramowe_programy_szkolen.php</a:t>
            </a:r>
            <a:endParaRPr lang="pl-PL" sz="2800" b="1" u="sng" dirty="0">
              <a:solidFill>
                <a:srgbClr val="C00000"/>
              </a:solidFill>
              <a:hlinkClick r:id="rId2"/>
            </a:endParaRPr>
          </a:p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http://www.orpeg.pl/index.php/program-konferencji</a:t>
            </a:r>
          </a:p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https://www.e-podroznik.pl/</a:t>
            </a:r>
          </a:p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https://www.kayak.pl/hotels/Krakow,Polska-c9856/2020-08-28/2020-08-29/2adults?isSEM=true&amp;sort=rank_a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u="sng" dirty="0">
              <a:solidFill>
                <a:schemeClr val="tx2"/>
              </a:solidFill>
              <a:hlinkClick r:id="rId2"/>
            </a:endParaRPr>
          </a:p>
          <a:p>
            <a:endParaRPr lang="pl-PL" dirty="0">
              <a:solidFill>
                <a:schemeClr val="tx2"/>
              </a:solidFill>
              <a:hlinkClick r:id="rId2"/>
            </a:endParaRPr>
          </a:p>
          <a:p>
            <a:endParaRPr lang="pl-PL" u="sng" dirty="0">
              <a:solidFill>
                <a:schemeClr val="tx2"/>
              </a:solidFill>
              <a:hlinkClick r:id="rId2"/>
            </a:endParaRPr>
          </a:p>
          <a:p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sz="2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399" y="86062"/>
            <a:ext cx="3282455" cy="156240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2809" y="210189"/>
            <a:ext cx="2905125" cy="1438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774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32395"/>
          </a:xfrm>
        </p:spPr>
        <p:txBody>
          <a:bodyPr/>
          <a:lstStyle/>
          <a:p>
            <a:r>
              <a:rPr lang="pl-PL" b="1" dirty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l-PL" dirty="0">
              <a:hlinkClick r:id="rId2"/>
            </a:endParaRPr>
          </a:p>
          <a:p>
            <a:pPr marL="0" indent="0">
              <a:buNone/>
            </a:pPr>
            <a:r>
              <a:rPr lang="pl-PL" sz="2600" b="1" dirty="0">
                <a:solidFill>
                  <a:srgbClr val="C00000"/>
                </a:solidFill>
              </a:rPr>
              <a:t>http://www.druki.gofin.pl/polecenie-wyjazdu-sluzbowego-i-rachunek-kosztow-podrozy,wzor,75,62,218.html</a:t>
            </a:r>
          </a:p>
          <a:p>
            <a:pPr marL="0" indent="0">
              <a:buNone/>
            </a:pPr>
            <a:r>
              <a:rPr lang="pl-PL" sz="2600" b="1" dirty="0">
                <a:solidFill>
                  <a:srgbClr val="C00000"/>
                </a:solidFill>
                <a:hlinkClick r:id="rId2"/>
              </a:rPr>
              <a:t>https://</a:t>
            </a:r>
            <a:r>
              <a:rPr lang="pl-PL" sz="2600" b="1" dirty="0" smtClean="0">
                <a:solidFill>
                  <a:srgbClr val="C00000"/>
                </a:solidFill>
                <a:hlinkClick r:id="rId2"/>
              </a:rPr>
              <a:t>kalkulatory.gofin.pl/Kalkulator-krajowa-podroz-sluzbowa,12.html</a:t>
            </a:r>
            <a:endParaRPr lang="pl-PL" sz="2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sz="2600" b="1" dirty="0" smtClean="0">
                <a:solidFill>
                  <a:srgbClr val="C00000"/>
                </a:solidFill>
                <a:hlinkClick r:id="rId3"/>
              </a:rPr>
              <a:t>https://</a:t>
            </a:r>
            <a:r>
              <a:rPr lang="pl-PL" sz="2600" b="1" dirty="0" smtClean="0">
                <a:solidFill>
                  <a:srgbClr val="C00000"/>
                </a:solidFill>
                <a:hlinkClick r:id="rId3"/>
              </a:rPr>
              <a:t>www.kopalnia.pl/kopalnia-wiedzy/rodzaje-spotkan-sluzbowych-czy-znasz-wszystkie-typy-9rgf</a:t>
            </a:r>
            <a:endParaRPr lang="pl-PL" sz="2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sz="2600" b="1" dirty="0" smtClean="0">
                <a:solidFill>
                  <a:srgbClr val="C00000"/>
                </a:solidFill>
                <a:hlinkClick r:id="rId4"/>
              </a:rPr>
              <a:t>https://www.isoft.biz.pl/aktualnosci/kursy-zawodowe-a-szkolenia-roznice-i-podobienstwa</a:t>
            </a:r>
            <a:r>
              <a:rPr lang="pl-PL" sz="2600" b="1" dirty="0" smtClean="0">
                <a:solidFill>
                  <a:srgbClr val="C00000"/>
                </a:solidFill>
                <a:hlinkClick r:id="rId4"/>
              </a:rPr>
              <a:t>/</a:t>
            </a:r>
            <a:endParaRPr lang="pl-PL" sz="2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sz="2600" b="1" smtClean="0">
                <a:solidFill>
                  <a:srgbClr val="C00000"/>
                </a:solidFill>
              </a:rPr>
              <a:t>https://poradnikprzedsiebiorcy.pl/-kompendium-wiedzy-o-podrozach-sluzbowych-stan-na-2013</a:t>
            </a:r>
            <a:endParaRPr lang="pl-PL" sz="2600" b="1" dirty="0">
              <a:solidFill>
                <a:srgbClr val="C0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3215" y="88750"/>
            <a:ext cx="4066441" cy="1690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009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1258" y="0"/>
            <a:ext cx="3004455" cy="54864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rgbClr val="C00000"/>
                </a:solidFill>
              </a:rPr>
              <a:t>EWALUACJA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5481638" y="3232150"/>
          <a:ext cx="1228725" cy="390525"/>
        </p:xfrm>
        <a:graphic>
          <a:graphicData uri="http://schemas.openxmlformats.org/presentationml/2006/ole">
            <p:oleObj spid="_x0000_s1115" name="Arkusz" r:id="rId3" imgW="1228873" imgH="390397" progId="Excel.Sheet.12">
              <p:embed/>
            </p:oleObj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9495522"/>
              </p:ext>
            </p:extLst>
          </p:nvPr>
        </p:nvGraphicFramePr>
        <p:xfrm>
          <a:off x="261258" y="548641"/>
          <a:ext cx="11743510" cy="6088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878">
                  <a:extLst>
                    <a:ext uri="{9D8B030D-6E8A-4147-A177-3AD203B41FA5}">
                      <a16:colId xmlns="" xmlns:a16="http://schemas.microsoft.com/office/drawing/2014/main" val="1391921536"/>
                    </a:ext>
                  </a:extLst>
                </a:gridCol>
                <a:gridCol w="2935878">
                  <a:extLst>
                    <a:ext uri="{9D8B030D-6E8A-4147-A177-3AD203B41FA5}">
                      <a16:colId xmlns="" xmlns:a16="http://schemas.microsoft.com/office/drawing/2014/main" val="1613383002"/>
                    </a:ext>
                  </a:extLst>
                </a:gridCol>
                <a:gridCol w="2766033">
                  <a:extLst>
                    <a:ext uri="{9D8B030D-6E8A-4147-A177-3AD203B41FA5}">
                      <a16:colId xmlns="" xmlns:a16="http://schemas.microsoft.com/office/drawing/2014/main" val="1073497597"/>
                    </a:ext>
                  </a:extLst>
                </a:gridCol>
                <a:gridCol w="3105721">
                  <a:extLst>
                    <a:ext uri="{9D8B030D-6E8A-4147-A177-3AD203B41FA5}">
                      <a16:colId xmlns="" xmlns:a16="http://schemas.microsoft.com/office/drawing/2014/main" val="3392608151"/>
                    </a:ext>
                  </a:extLst>
                </a:gridCol>
              </a:tblGrid>
              <a:tr h="44692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Liczba punktów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8148102"/>
                  </a:ext>
                </a:extLst>
              </a:tr>
              <a:tr h="893841">
                <a:tc>
                  <a:txBody>
                    <a:bodyPr/>
                    <a:lstStyle/>
                    <a:p>
                      <a:r>
                        <a:rPr lang="pl-PL" sz="1800" dirty="0"/>
                        <a:t>Zawartość merytoryczna pracy nr 1.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słaba merytorycznie. Brakujące elementy.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dobra merytorycznie. Brak lub niewielkie błędy.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bardzo dobra merytorycznie. Poprawne treści.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0809747"/>
                  </a:ext>
                </a:extLst>
              </a:tr>
              <a:tr h="893841">
                <a:tc>
                  <a:txBody>
                    <a:bodyPr/>
                    <a:lstStyle/>
                    <a:p>
                      <a:r>
                        <a:rPr lang="pl-PL" sz="1800" dirty="0"/>
                        <a:t>Zawartość merytoryczna pracy nr 2.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Praca słaba merytorycznie. Brakujące elementy.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Praca dobra merytorycznie. Brak lub niewielkie błędy.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Praca bardzo dobra merytorycznie. Poprawne treści.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6236742"/>
                  </a:ext>
                </a:extLst>
              </a:tr>
              <a:tr h="849083">
                <a:tc>
                  <a:txBody>
                    <a:bodyPr/>
                    <a:lstStyle/>
                    <a:p>
                      <a:r>
                        <a:rPr lang="pl-PL" sz="1800" dirty="0"/>
                        <a:t>Zawartość merytoryczna pracy nr 3.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słaba merytorycznie. Brakujące elementy.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Praca dobra merytorycznie. Brak lub niewielkie błędy.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bardzo dobra merytorycznie. Poprawne treści.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3335173"/>
                  </a:ext>
                </a:extLst>
              </a:tr>
              <a:tr h="888271">
                <a:tc>
                  <a:txBody>
                    <a:bodyPr/>
                    <a:lstStyle/>
                    <a:p>
                      <a:r>
                        <a:rPr lang="pl-PL" sz="1800" dirty="0"/>
                        <a:t>Zawartość merytoryczna pracy nr 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słaba merytorycznie. Brakujące elementy.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dobra merytorycznie. Brak lub niewielkie błędy.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bardzo dobra merytorycznie. Poprawne treści.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8914006"/>
                  </a:ext>
                </a:extLst>
              </a:tr>
              <a:tr h="992774">
                <a:tc>
                  <a:txBody>
                    <a:bodyPr/>
                    <a:lstStyle/>
                    <a:p>
                      <a:r>
                        <a:rPr lang="pl-PL" sz="1800" dirty="0"/>
                        <a:t>Zawartość merytoryczna pracy nr 5.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słaba merytorycznie. Brakujące elementy.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dobra merytorycznie. Brak lub niewielkie błędy.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bardzo dobra merytorycznie. Poprawne treści.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5541711"/>
                  </a:ext>
                </a:extLst>
              </a:tr>
              <a:tr h="980663">
                <a:tc>
                  <a:txBody>
                    <a:bodyPr/>
                    <a:lstStyle/>
                    <a:p>
                      <a:r>
                        <a:rPr lang="pl-PL" sz="1800" dirty="0"/>
                        <a:t>Zaangażowanie w pracę grupy, trafność uwag i wniosków.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Słabe zaangażowanie,</a:t>
                      </a:r>
                      <a:r>
                        <a:rPr lang="pl-PL" sz="1800" baseline="0" dirty="0"/>
                        <a:t> brak trafnych uwag i wniosków.</a:t>
                      </a:r>
                      <a:endParaRPr lang="pl-PL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Duże zaangażowanie,</a:t>
                      </a:r>
                      <a:r>
                        <a:rPr lang="pl-PL" sz="1800" baseline="0" dirty="0"/>
                        <a:t> kilka trafnych uwag i wniosków.</a:t>
                      </a:r>
                      <a:endParaRPr lang="pl-PL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Bardzo duże zaangażowanie,</a:t>
                      </a:r>
                      <a:r>
                        <a:rPr lang="pl-PL" sz="1800" baseline="0" dirty="0"/>
                        <a:t> trafne uwagi i wnioski.</a:t>
                      </a:r>
                      <a:endParaRPr lang="pl-PL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5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1322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331" y="313510"/>
            <a:ext cx="2816596" cy="783771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2351339"/>
              </p:ext>
            </p:extLst>
          </p:nvPr>
        </p:nvGraphicFramePr>
        <p:xfrm>
          <a:off x="692331" y="1632859"/>
          <a:ext cx="10593978" cy="453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989">
                  <a:extLst>
                    <a:ext uri="{9D8B030D-6E8A-4147-A177-3AD203B41FA5}">
                      <a16:colId xmlns="" xmlns:a16="http://schemas.microsoft.com/office/drawing/2014/main" val="3813572916"/>
                    </a:ext>
                  </a:extLst>
                </a:gridCol>
                <a:gridCol w="5296989">
                  <a:extLst>
                    <a:ext uri="{9D8B030D-6E8A-4147-A177-3AD203B41FA5}">
                      <a16:colId xmlns="" xmlns:a16="http://schemas.microsoft.com/office/drawing/2014/main" val="4203344437"/>
                    </a:ext>
                  </a:extLst>
                </a:gridCol>
              </a:tblGrid>
              <a:tr h="56702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</a:rPr>
                        <a:t>PUNKTY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</a:rPr>
                        <a:t>OCENA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073614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&lt;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4742611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9 - 8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032892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14 - 10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3975048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19 - 15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393088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23 -</a:t>
                      </a:r>
                      <a:r>
                        <a:rPr lang="pl-PL" sz="2800" b="1" baseline="0" dirty="0"/>
                        <a:t> 20</a:t>
                      </a:r>
                      <a:endParaRPr lang="pl-P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782930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1341944"/>
                  </a:ext>
                </a:extLst>
              </a:tr>
            </a:tbl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1175" y="186868"/>
            <a:ext cx="2328289" cy="1286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77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1703" y="300446"/>
            <a:ext cx="11129553" cy="55754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KONKLUZJE – WNIOSKI KOŃCOWE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800" b="1" dirty="0">
                <a:solidFill>
                  <a:schemeClr val="tx1"/>
                </a:solidFill>
              </a:rPr>
              <a:t>Jakie korzyści osiągnęliście z realizacji tego projektu?</a:t>
            </a:r>
            <a:endParaRPr lang="pl-PL" sz="2700" b="1" dirty="0">
              <a:solidFill>
                <a:schemeClr val="tx1"/>
              </a:solidFill>
            </a:endParaRP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700" dirty="0">
                <a:solidFill>
                  <a:schemeClr val="tx1"/>
                </a:solidFill>
              </a:rPr>
              <a:t>Mieliście możliwość praktycznego zastosowania swojej wiedzy i umiejętności w organizowaniu wyjazdu służbowego i dopełnieniu wszelkich formalności z nim związanych.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700" dirty="0">
                <a:solidFill>
                  <a:schemeClr val="tx1"/>
                </a:solidFill>
              </a:rPr>
              <a:t>Mogliście w ciekawy sposób utrwalić Waszą wiedzę.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700" dirty="0">
                <a:solidFill>
                  <a:schemeClr val="tx1"/>
                </a:solidFill>
              </a:rPr>
              <a:t>Uczyliście się planowania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pl-PL" sz="2700" dirty="0"/>
              <a:t>     </a:t>
            </a:r>
            <a:r>
              <a:rPr lang="pl-PL" sz="2700" dirty="0">
                <a:solidFill>
                  <a:schemeClr val="tx1"/>
                </a:solidFill>
              </a:rPr>
              <a:t>i organizacji własnej pracy.</a:t>
            </a: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6925" y="3770843"/>
            <a:ext cx="5068389" cy="23425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7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7829" y="378823"/>
            <a:ext cx="11077301" cy="570846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KONKLUZJE – WNIOSKI KOŃCOWE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4"/>
            </a:pPr>
            <a:r>
              <a:rPr lang="pl-PL" sz="2600" dirty="0">
                <a:solidFill>
                  <a:schemeClr val="tx1"/>
                </a:solidFill>
              </a:rPr>
              <a:t>Nauczyliście się wykorzystywać Internet jako źródło informacji.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4"/>
            </a:pPr>
            <a:r>
              <a:rPr lang="pl-PL" sz="2600" dirty="0">
                <a:solidFill>
                  <a:schemeClr val="tx1"/>
                </a:solidFill>
              </a:rPr>
              <a:t>Nauczyliście się opracowywać informacje w różnych formach.</a:t>
            </a:r>
          </a:p>
          <a:p>
            <a:pPr marL="514350" indent="-514350">
              <a:spcAft>
                <a:spcPts val="300"/>
              </a:spcAft>
              <a:buClr>
                <a:schemeClr val="accent2"/>
              </a:buClr>
              <a:buFont typeface="+mj-lt"/>
              <a:buAutoNum type="arabicPeriod" startAt="4"/>
            </a:pPr>
            <a:r>
              <a:rPr lang="pl-PL" sz="2600" dirty="0">
                <a:solidFill>
                  <a:schemeClr val="tx1"/>
                </a:solidFill>
              </a:rPr>
              <a:t>Uczyliście się trudnej sztuki współpracy w grupie.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4"/>
            </a:pPr>
            <a:r>
              <a:rPr lang="pl-PL" sz="2600" dirty="0">
                <a:solidFill>
                  <a:schemeClr val="tx1"/>
                </a:solidFill>
              </a:rPr>
              <a:t>Mogliście Waszą pracę zaprezentować na forum klasy i podzielić się swoją wiedzą i umiejętnościami.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4"/>
            </a:pPr>
            <a:r>
              <a:rPr lang="pl-PL" sz="2600" dirty="0">
                <a:solidFill>
                  <a:schemeClr val="tx1"/>
                </a:solidFill>
              </a:rPr>
              <a:t>Mogliście wyrazić swoje opinie i wysłuchać opinii i pomysłów swoich kolegów.</a:t>
            </a: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4775" y="4454434"/>
            <a:ext cx="5812973" cy="1632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1517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404949"/>
            <a:ext cx="10698480" cy="57476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2800" b="1" dirty="0">
                <a:solidFill>
                  <a:srgbClr val="C00000"/>
                </a:solidFill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583" y="979714"/>
            <a:ext cx="10698480" cy="489615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</a:pPr>
            <a:r>
              <a:rPr lang="pl-PL" sz="2800" dirty="0">
                <a:latin typeface="+mj-lt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lvl="0">
              <a:spcBef>
                <a:spcPts val="475"/>
              </a:spcBef>
            </a:pPr>
            <a:r>
              <a:rPr lang="pl-PL" sz="2800" dirty="0">
                <a:latin typeface="+mj-lt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samodzielności.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7349" y="5219341"/>
            <a:ext cx="3265714" cy="1313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613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06270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1959430"/>
            <a:ext cx="9603275" cy="3506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500" b="1" dirty="0"/>
              <a:t>WITAJCIE !</a:t>
            </a:r>
          </a:p>
          <a:p>
            <a:pPr marL="0" indent="0">
              <a:buNone/>
            </a:pPr>
            <a:r>
              <a:rPr lang="pl-PL" sz="2500" dirty="0"/>
              <a:t>Oglądając filmy lub programy telewizyjne, z pewnością wielokrotnie zaobserwowaliście, na czym polega praca w dużych firmach i jak one funkcjonują. Obecnie coraz więcej firm decyduje się na wysyłanie swoich pracowników w podróż służbową, np. na konferencje, szkolenia. Pozwala to na zwiększenie kompetencji zatrudnionego oraz wykorzystanie jego umiejętności w firmie.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7166" y="1959430"/>
            <a:ext cx="909201" cy="4833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7190" y="97564"/>
            <a:ext cx="2531679" cy="16859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50803" y="97564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838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394303"/>
            <a:ext cx="10698480" cy="6637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2800" b="1" dirty="0">
                <a:solidFill>
                  <a:srgbClr val="C00000"/>
                </a:solidFill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583" y="1058091"/>
            <a:ext cx="10698480" cy="49246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475"/>
              </a:spcBef>
            </a:pPr>
            <a:r>
              <a:rPr lang="pl-PL" sz="2600" dirty="0">
                <a:latin typeface="+mj-lt"/>
              </a:rPr>
              <a:t>Nauczyciel może pomagać uczniom, gdy pracują w grupach zadając im pytania naprowadzające. Należy pamiętać, że uczą się oni nowego procesu pracy zespołowej.  </a:t>
            </a:r>
          </a:p>
          <a:p>
            <a:pPr>
              <a:spcBef>
                <a:spcPts val="475"/>
              </a:spcBef>
            </a:pPr>
            <a:r>
              <a:rPr lang="pl-PL" sz="2600" dirty="0">
                <a:latin typeface="+mj-lt"/>
              </a:rPr>
              <a:t>Nauczyciel powinien podawać uczniom konkretne informacje dotyczące oceny ich osiągnięć, zarówno podczas pracy grupowej, jak i w trakcie podsumowania wyników.  </a:t>
            </a:r>
          </a:p>
          <a:p>
            <a:pPr>
              <a:spcBef>
                <a:spcPts val="475"/>
              </a:spcBef>
            </a:pPr>
            <a:r>
              <a:rPr lang="pl-PL" sz="2600" dirty="0">
                <a:latin typeface="+mj-lt"/>
              </a:rPr>
              <a:t>Czas na realizację projektu powinien być dostosowany do możliwości uczniów.  Nie jest z góry narzucony.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2320" y="4578394"/>
            <a:ext cx="4310743" cy="1835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4134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1CF1F99-FF1F-405E-A3B0-E2DD8CD8B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Projekt „</a:t>
            </a:r>
            <a:r>
              <a:rPr lang="pl-PL" b="0" i="0">
                <a:effectLst/>
              </a:rPr>
              <a:t>Innowacyjne narzędzia w edukacji zawodowej dla niesłyszących</a:t>
            </a:r>
            <a:r>
              <a:rPr lang="pl-PL"/>
              <a:t>” korzysta z dofinansowania otrzymanego od Islandii, Liechtensteinu i Norwegii w ramach funduszy EOG. </a:t>
            </a:r>
            <a:br>
              <a:rPr lang="pl-PL"/>
            </a:br>
            <a:r>
              <a:rPr lang="pl-PL"/>
              <a:t/>
            </a:r>
            <a:br>
              <a:rPr lang="pl-PL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2205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06270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1959429"/>
            <a:ext cx="9603275" cy="374904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3300" dirty="0">
                <a:latin typeface="+mj-lt"/>
              </a:rPr>
              <a:t>Wyjazdy służbowe stanowią także świetną okazję do nawiązania kontaktów biznesowych. By wyjazd służbowy pracownika przebiegł pomyślnie, należy go odpowiednio zaplanować i zorganizować. </a:t>
            </a:r>
          </a:p>
          <a:p>
            <a:pPr marL="0" indent="0">
              <a:buNone/>
            </a:pPr>
            <a:r>
              <a:rPr lang="pl-PL" sz="3300" dirty="0">
                <a:latin typeface="+mj-lt"/>
              </a:rPr>
              <a:t>Dzisiejsze zadanie pozwoli Wam wcielić się w rolę osoby odpowiedzialnej za przygotowanie i rozliczenie kosztów podróży służbowej pracownika. Pomoże uporządkować Waszą wiedzę na temat niezbędnych czynności, które należy wykonać na etapie planowania i zakończenia podróży służbowej. Dowiecie się również, jakie należności przysługują pracownikowi z tytułu podróży służbowej.</a:t>
            </a:r>
          </a:p>
          <a:p>
            <a:pPr marL="0" indent="0">
              <a:buNone/>
            </a:pPr>
            <a:r>
              <a:rPr lang="pl-PL" sz="3200" b="1" dirty="0">
                <a:latin typeface="Arial Black" panose="020B0A04020102020204" pitchFamily="34" charset="0"/>
              </a:rPr>
              <a:t>ZACZYNAMY!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8891" y="0"/>
            <a:ext cx="3595963" cy="1771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510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06270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1894114"/>
            <a:ext cx="9717164" cy="404948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3200" b="1" dirty="0">
                <a:latin typeface="Arial Black" panose="020B0A04020102020204" pitchFamily="34" charset="0"/>
              </a:rPr>
              <a:t>Waszym zadaniem w pierwszej kolejności będzie przygotowanie programu 2-dniowego szkolenia przeznaczonego dla pracowników administracji. Kolejnym zadaniem będzie zorganizowanie wyjazdu służbowego dla pracownika zatrudnionego w urzędzie gminy w związku z jego udziałem w szkoleniu. Natomiast po odbytej podróży krajowej dokonacie rozliczenia kosztów związanych z wyjazdem służbowym pracownika.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6777" y="143691"/>
            <a:ext cx="2066925" cy="1580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030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06270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1959429"/>
            <a:ext cx="9603275" cy="374904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3200" dirty="0"/>
              <a:t>Zadanie wykonajcie w dwu- lub trzyosobowych grupach.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3200" dirty="0"/>
              <a:t>Wspólnie wybierzcie kierownika (lidera) grupy, który będzie odpowiedzialny za organizację pracy zespołu i końcowy rezultat Waszej pracy. Pamiętajcie, że każdy powinien pracować na wspólny efekt końcowy.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3200" dirty="0"/>
              <a:t>Wzory dokumentów i informacje niezbędne do wykonania zadania odszukajcie we wskazanych przeze mnie źródłach internetowych.</a:t>
            </a:r>
          </a:p>
          <a:p>
            <a:pPr marL="0" indent="0">
              <a:spcBef>
                <a:spcPts val="0"/>
              </a:spcBef>
              <a:buNone/>
            </a:pPr>
            <a:endParaRPr lang="pl-PL" sz="3200" dirty="0"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4521" y="536155"/>
            <a:ext cx="1242061" cy="1143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9525" y="114708"/>
            <a:ext cx="3115330" cy="15644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372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19332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ZADANIE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274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sz="3000" dirty="0"/>
              <a:t>Każdy zespół samodzielnie zdecyduje o wyborze formy (np. prezentacja, ulotka, broszura) i techniki wykonania pracy (np. kredki, pisaki, wydruki komputerowe).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000" dirty="0"/>
              <a:t>Po zakończeniu pracy zaprezentujcie jej efekty Waszym kolegom i nauczycielowi.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5442" y="167217"/>
            <a:ext cx="2952750" cy="15525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0623" y="167217"/>
            <a:ext cx="2630806" cy="1552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997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dirty="0"/>
              <a:t>1). Zadanie rozpocznijcie od opracowania 2-dniowego szkolenia organizowanego na terytorium Polski, skierowanego do pracowników administracji. Zaproponujcie dowolną tematykę, miejsce, czas i przebieg szkolenia. W programie uwzględnijcie całodzienne bezpłatne wyżywienie (śniadanie, obiad, kolacja) podczas 2-dniowego szkolenia.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4937" y="110680"/>
            <a:ext cx="3487783" cy="1574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726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dirty="0"/>
              <a:t>Pamiętajcie, że celem szkolenia jest podniesienie kompetencji i umiejętności zawodowych osób pracujących w urzędach/instytucjach publicznych. Pomocne będą dla Was przykładowe programy szkoleń, które znajdziecie w podanych zasobach internetowych.</a:t>
            </a:r>
          </a:p>
          <a:p>
            <a:pPr marL="0" indent="0">
              <a:buNone/>
            </a:pPr>
            <a:endParaRPr lang="pl-PL" sz="2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2422" y="0"/>
            <a:ext cx="4519749" cy="1781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291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dirty="0"/>
              <a:t>2). Zaproponujcie środek transportu dla pracownika do miejscowości, w której odbędzie się szkolenie (np. pociąg, autobus, samolot) oraz transport w podróży powrotnej. Ustalcie godziny odjazdu-przyjazdu oraz koszt przejazdu (ceny biletów w obie strony).  W tym celu wykorzystajcie podane źródła internetowe.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2560" y="125250"/>
            <a:ext cx="3017520" cy="16589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9542" y="125250"/>
            <a:ext cx="2913018" cy="16589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4355" y="114616"/>
            <a:ext cx="2325188" cy="1657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3643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761</TotalTime>
  <Words>1080</Words>
  <Application>Microsoft Office PowerPoint</Application>
  <PresentationFormat>Niestandardowy</PresentationFormat>
  <Paragraphs>117</Paragraphs>
  <Slides>21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Gallery</vt:lpstr>
      <vt:lpstr>Arkusz</vt:lpstr>
      <vt:lpstr>podróż służbowa – potrafię zorganizować!</vt:lpstr>
      <vt:lpstr>WPROWADZENIE</vt:lpstr>
      <vt:lpstr>WPROWADZENIE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EWALUACJA</vt:lpstr>
      <vt:lpstr>Slajd 16</vt:lpstr>
      <vt:lpstr>Slajd 17</vt:lpstr>
      <vt:lpstr>Slajd 18</vt:lpstr>
      <vt:lpstr>PORADNIK DLA NAUCZYCIELA</vt:lpstr>
      <vt:lpstr>PORADNIK DLA NAUCZYCIELA</vt:lpstr>
      <vt:lpstr>Projekt „Innowacyjne narzędzia w edukacji zawodowej dla niesłyszących” korzysta z dofinansowania otrzymanego od Islandii, Liechtensteinu i Norwegii w ramach funduszy EOG.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Konrad1</cp:lastModifiedBy>
  <cp:revision>203</cp:revision>
  <dcterms:created xsi:type="dcterms:W3CDTF">2020-08-26T16:45:36Z</dcterms:created>
  <dcterms:modified xsi:type="dcterms:W3CDTF">2021-08-15T12:02:30Z</dcterms:modified>
</cp:coreProperties>
</file>